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59" r:id="rId7"/>
    <p:sldId id="262" r:id="rId8"/>
    <p:sldId id="265" r:id="rId9"/>
    <p:sldId id="266" r:id="rId10"/>
    <p:sldId id="261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706">
              <a:srgbClr val="99D068"/>
            </a:gs>
            <a:gs pos="0">
              <a:srgbClr val="92D050"/>
            </a:gs>
            <a:gs pos="9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Профилактика </a:t>
            </a:r>
            <a:r>
              <a:rPr lang="ru-RU" sz="45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моббинга</a:t>
            </a:r>
            <a:r>
              <a:rPr lang="ru-RU" sz="4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и буллинга </a:t>
            </a:r>
            <a:br>
              <a:rPr lang="ru-RU" sz="4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4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 </a:t>
            </a:r>
            <a:r>
              <a:rPr lang="ru-RU" sz="4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МБОУ </a:t>
            </a:r>
            <a:r>
              <a:rPr lang="ru-RU" sz="4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«Кадетская школа города Мурманска»</a:t>
            </a:r>
            <a:r>
              <a:rPr lang="ru-RU" sz="4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ru-RU" sz="4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4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/>
            </a:r>
            <a:br>
              <a:rPr lang="ru-RU" sz="45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ru-RU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2020 г.</a:t>
            </a:r>
            <a:endParaRPr lang="ru-RU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5517232"/>
            <a:ext cx="4104456" cy="864096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Подготовила:</a:t>
            </a:r>
          </a:p>
          <a:p>
            <a:pPr algn="r"/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с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оциальный педагог Вавилова А.И.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Ольга\Desktop\405696_9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73142"/>
            <a:ext cx="3456384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13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u="sng" dirty="0" smtClean="0">
                <a:solidFill>
                  <a:schemeClr val="accent2">
                    <a:lumMod val="50000"/>
                  </a:schemeClr>
                </a:solidFill>
              </a:rPr>
              <a:t>Рекомендации родителям и педагогам, как правильно себя вести с детьми, проявляющими агрессию в отношении взрослых и сверстников.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Спокойное отношение в случае незначительной агрессии;</a:t>
            </a:r>
          </a:p>
          <a:p>
            <a:r>
              <a:rPr lang="ru-RU" dirty="0" smtClean="0"/>
              <a:t>Акцентирование внимания на поступках, а не на личности ребенка;</a:t>
            </a:r>
          </a:p>
          <a:p>
            <a:r>
              <a:rPr lang="ru-RU" dirty="0" smtClean="0"/>
              <a:t>Контроль на собственными негативными эмоциями;</a:t>
            </a:r>
          </a:p>
          <a:p>
            <a:r>
              <a:rPr lang="ru-RU" dirty="0" smtClean="0"/>
              <a:t>Обсуждение проступка (индивидуально);</a:t>
            </a:r>
          </a:p>
          <a:p>
            <a:r>
              <a:rPr lang="ru-RU" dirty="0" smtClean="0"/>
              <a:t>Демонстрация модели неагрессивного поведения;</a:t>
            </a:r>
          </a:p>
          <a:p>
            <a:r>
              <a:rPr lang="ru-RU" dirty="0" smtClean="0"/>
              <a:t>Снижения напряжения ситуации;</a:t>
            </a:r>
          </a:p>
          <a:p>
            <a:r>
              <a:rPr lang="ru-RU" dirty="0" smtClean="0"/>
              <a:t>Работа восстановительного примирения.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562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Ольга\Desktop\1043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144000" cy="587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15616" y="78413"/>
            <a:ext cx="6768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/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967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ru-RU" sz="3500" dirty="0" smtClean="0">
                <a:solidFill>
                  <a:schemeClr val="accent6">
                    <a:lumMod val="50000"/>
                  </a:schemeClr>
                </a:solidFill>
              </a:rPr>
              <a:t>Основные понятия</a:t>
            </a:r>
            <a:endParaRPr lang="ru-RU" sz="35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Моббинг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 англ.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mob –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толпа)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это преимущественно групповые формы притеснения ребенка;</a:t>
            </a:r>
          </a:p>
          <a:p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 ( с англ.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 bullying-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травля)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предполагает травлю одного ребенка другим. Свойственен детским коллективам.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Мотивация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буллингу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различна: месть, подчинения лидеру группы (класса), по категории материального благополучия и др.</a:t>
            </a:r>
          </a:p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Жестокое обращение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умышленное действие или бездействие, влекущее за собой травму, повреждение или смерть.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69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264696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5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Жестокость у детей бывает двух видов</a:t>
            </a:r>
            <a:r>
              <a:rPr lang="ru-RU" sz="5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5800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ru-RU" sz="51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Фрагментарной</a:t>
            </a:r>
          </a:p>
          <a:p>
            <a:pPr marL="514350" indent="-514350">
              <a:buAutoNum type="arabicPeriod"/>
            </a:pPr>
            <a:r>
              <a:rPr lang="ru-RU" sz="5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Устойчивой</a:t>
            </a:r>
            <a:endParaRPr lang="en-US" sz="58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4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00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4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Фрагментарная жестокость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проявляется в неожиданном поступке ребенка, для которого не свойственно такое поведение. Такая жестокость направлена на узнавание реакции взрослых.</a:t>
            </a:r>
          </a:p>
          <a:p>
            <a:pPr marL="0" indent="4500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Вариант развития: сообщить ребенку, что так поступать плохо; переключить на другое занятие (рисование).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>
              <a:lnSpc>
                <a:spcPct val="110000"/>
              </a:lnSpc>
              <a:spcBef>
                <a:spcPts val="0"/>
              </a:spcBef>
              <a:buNone/>
            </a:pPr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00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4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Устойчивая </a:t>
            </a:r>
            <a:r>
              <a:rPr lang="ru-RU" sz="4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жестокость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проявляется к детям, животным, взрослым и связана с особенностями ребенка. Эта форма позволяет ребенку реализовать свой страх, стресс, преодоление препятствий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00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Вариант развития: комплексный подход к ребенку со стороны родителей, педагогов, специалистов.</a:t>
            </a:r>
          </a:p>
          <a:p>
            <a:pPr marL="0" indent="450000">
              <a:lnSpc>
                <a:spcPct val="11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indent="457200">
              <a:lnSpc>
                <a:spcPct val="11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498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Ведущий фактор буллинга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Множественный стресс </a:t>
            </a:r>
            <a:r>
              <a:rPr lang="ru-RU" dirty="0" smtClean="0"/>
              <a:t>(плохое здоровье, низкий социальный статус, социальное неблагополучие)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Провоцирующие особенности жертвы                </a:t>
            </a:r>
            <a:r>
              <a:rPr lang="ru-RU" dirty="0" smtClean="0"/>
              <a:t>( неоднородная группа детей, которые на поведенческом уровне являются раздражающим фактором для других 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Расовые и физические особенности ребенка </a:t>
            </a:r>
            <a:r>
              <a:rPr lang="ru-RU" dirty="0" smtClean="0"/>
              <a:t>(явные физические аномалии, цвет волос, голос, форма ушей и др.)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94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Типы семей, в которых есть склонность к жесткому отношению: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Семья с конфликтными семейными отношениями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(ссоры, драки, агрессия к ребенку)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Семья с негативным отношением к жизни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(недоверие к ребенку, не желание сотрудничать со школой)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Неполная семья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(ребенок чаще проявляет эмоциональное насилие к сверстникам)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Семья с генетической предрасположенностью к насилию 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Властные, авторитарные семьи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(доминирующая гиперпротекция взрослых)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55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Классификация видов буллинга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Физическое насилие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(оскорбление действием)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Психологическое и эмоциональное насилие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(оскорбление словом, поведением)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Сексуальное насилие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(навязчивые действия сексуального характера)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Домашнее, бытовое насилие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(насилие в семье)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Экономическое насилие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(денежное ограничение)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891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Виды проявления буллинга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Угрозы, шантаж, запугивание;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Сознательная порча имущества;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Акты мучения (ставить подножки, хватать за руки до синяков);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Избиение;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Грубый, хамский стиль общения;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Словесные угрозы.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0571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Черты детей, склонных становиться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булли</a:t>
            </a:r>
            <a:r>
              <a:rPr lang="ru-RU" dirty="0" smtClean="0"/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Испытывают сильную потребность подчинять себе других детей;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Импульсивны, легко приходят в ярость;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Частая агрессия к сверстникам и взрослым;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Нет сочувствия к своим «жертвам»;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мальчики, т.к. мальчики физически сильны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Привлекают к себе внимание, пререкаются со взрослыми;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Манипулируют окружающими;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Могут лгать, жульничать, чтобы избежать ответственности;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поведения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поступают жалобы со стороны педагогов и детей;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Избегают общественно-полезный труд, т.к. это признак слабости.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955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понять, что ребенок «жертва» буллинга</a:t>
            </a:r>
            <a:endParaRPr lang="ru-RU" sz="3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Поведение ребенка определяется показателями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Личные вещи ребенка разбросаны или спрятаны;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Ведет себя скрытно, боязливо. При ответе в классе на ним начинают все смеяться, создавать шум, оставлять комментарии;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Держится в стороне от сверстников, скрывается, старается находится рядом со взрослыми;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Его оскорбляют, дразнят, дают обидные прозвища, на агрессию со стороны сверстников реагирует улыбкой, стареется отшутиться, убежать;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Хорошо ладит с педагогами и плохо со сверстниками;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игр этого ребенка выбирают последним.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8247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619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Профилактика моббинга и буллинга  в МБОУ «Кадетская школа города Мурманска»  2020 г.</vt:lpstr>
      <vt:lpstr>Основные понятия</vt:lpstr>
      <vt:lpstr>Презентация PowerPoint</vt:lpstr>
      <vt:lpstr>Ведущий фактор буллинга</vt:lpstr>
      <vt:lpstr>Типы семей, в которых есть склонность к жесткому отношению:</vt:lpstr>
      <vt:lpstr>Презентация PowerPoint</vt:lpstr>
      <vt:lpstr>Виды проявления буллинга </vt:lpstr>
      <vt:lpstr>Презентация PowerPoint</vt:lpstr>
      <vt:lpstr>Как понять, что ребенок «жертва» буллинга</vt:lpstr>
      <vt:lpstr> Рекомендации родителям и педагогам, как правильно себя вести с детьми, проявляющими агрессию в отношении взрослых и сверстников.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моббинга и буллинга в образовательном учреждении МБОУ «Кадетская школа города Мурманска»</dc:title>
  <dc:creator>Ирина</dc:creator>
  <cp:lastModifiedBy>Анна</cp:lastModifiedBy>
  <cp:revision>22</cp:revision>
  <dcterms:created xsi:type="dcterms:W3CDTF">2019-09-13T06:28:29Z</dcterms:created>
  <dcterms:modified xsi:type="dcterms:W3CDTF">2020-09-21T10:49:19Z</dcterms:modified>
</cp:coreProperties>
</file>